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25" r:id="rId13"/>
    <p:sldId id="400" r:id="rId14"/>
    <p:sldId id="424" r:id="rId15"/>
    <p:sldId id="407" r:id="rId1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7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-1888" y="-576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‹Nr.›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A</a:t>
            </a:r>
            <a:r>
              <a:rPr lang="en-US" sz="1800" dirty="0" smtClean="0">
                <a:latin typeface="Calibri"/>
                <a:cs typeface="Calibri"/>
              </a:rPr>
              <a:t>gain</a:t>
            </a:r>
            <a:r>
              <a:rPr lang="en-US" sz="1800" dirty="0" smtClean="0">
                <a:latin typeface="Calibri"/>
                <a:cs typeface="Calibri"/>
              </a:rPr>
              <a:t>, use </a:t>
            </a:r>
            <a:r>
              <a:rPr lang="en-US" sz="1800" b="1" dirty="0" smtClean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 smtClean="0">
                <a:latin typeface="Calibri"/>
                <a:cs typeface="Calibri"/>
              </a:rPr>
              <a:t>as </a:t>
            </a:r>
            <a:r>
              <a:rPr lang="en-US" sz="1800" b="1" dirty="0" smtClean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249864"/>
              </p:ext>
            </p:extLst>
          </p:nvPr>
        </p:nvGraphicFramePr>
        <p:xfrm>
          <a:off x="406399" y="3165314"/>
          <a:ext cx="83867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8779"/>
                <a:gridCol w="1133058"/>
                <a:gridCol w="1084324"/>
                <a:gridCol w="1035591"/>
                <a:gridCol w="1120875"/>
                <a:gridCol w="1157425"/>
                <a:gridCol w="1076711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6889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16831" y="2266947"/>
            <a:ext cx="8276332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6 </a:t>
            </a:r>
            <a:r>
              <a:rPr lang="en-US" sz="1800" b="1" dirty="0" smtClean="0">
                <a:latin typeface="Calibri"/>
                <a:cs typeface="Calibri"/>
              </a:rPr>
              <a:t>features </a:t>
            </a:r>
            <a:r>
              <a:rPr lang="en-US" sz="1800" dirty="0" smtClean="0">
                <a:latin typeface="Calibri"/>
                <a:cs typeface="Calibri"/>
              </a:rPr>
              <a:t>for a document/tag pair (</a:t>
            </a:r>
            <a:r>
              <a:rPr lang="en-US" sz="1800" b="1" dirty="0" smtClean="0">
                <a:latin typeface="Calibri"/>
                <a:cs typeface="Calibri"/>
              </a:rPr>
              <a:t>PMI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r>
              <a:rPr lang="is-IS" sz="1800" dirty="0" smtClean="0">
                <a:latin typeface="Calibri"/>
                <a:cs typeface="Calibri"/>
              </a:rPr>
              <a:t>) instead of TF-IDF</a:t>
            </a:r>
            <a:endParaRPr lang="is-IS" sz="1800" dirty="0" smtClean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lang="en-US" sz="1800" b="1" dirty="0" smtClean="0">
                <a:solidFill>
                  <a:srgbClr val="FF0000"/>
                </a:solidFill>
                <a:latin typeface="Calibri"/>
                <a:cs typeface="Calibri"/>
              </a:rPr>
              <a:t>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outperforms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approach</a:t>
            </a:r>
            <a:endParaRPr lang="is-IS" sz="18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60024"/>
              </p:ext>
            </p:extLst>
          </p:nvPr>
        </p:nvGraphicFramePr>
        <p:xfrm>
          <a:off x="203200" y="3393914"/>
          <a:ext cx="8742363" cy="23774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RandomForest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n_estimators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200</a:t>
                      </a:r>
                      <a:endParaRPr lang="de-DE" sz="1400" b="0" i="1" baseline="300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0.271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2.0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0.723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0.559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714375"/>
            <a:ext cx="7531100" cy="5648325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2698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Finding</a:t>
            </a:r>
            <a:r>
              <a:rPr lang="de-DE" b="1" dirty="0" smtClean="0"/>
              <a:t> Best </a:t>
            </a:r>
            <a:r>
              <a:rPr lang="de-DE" b="1" dirty="0" err="1" smtClean="0"/>
              <a:t>Number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Suggested</a:t>
            </a:r>
            <a:r>
              <a:rPr lang="de-DE" b="1" dirty="0" smtClean="0"/>
              <a:t> Tags</a:t>
            </a:r>
            <a:endParaRPr lang="de-DE" b="1" kern="0" dirty="0" smtClean="0"/>
          </a:p>
        </p:txBody>
      </p:sp>
    </p:spTree>
    <p:extLst>
      <p:ext uri="{BB962C8B-B14F-4D97-AF65-F5344CB8AC3E}">
        <p14:creationId xmlns:p14="http://schemas.microsoft.com/office/powerpoint/2010/main" val="3042794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4401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 smtClean="0">
                <a:latin typeface="Calibri"/>
                <a:cs typeface="Calibri"/>
              </a:rPr>
              <a:t>What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have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you</a:t>
            </a:r>
            <a:r>
              <a:rPr lang="de-DE" sz="2500" b="1" dirty="0" smtClean="0">
                <a:latin typeface="Calibri"/>
                <a:cs typeface="Calibri"/>
              </a:rPr>
              <a:t> </a:t>
            </a:r>
            <a:r>
              <a:rPr lang="de-DE" sz="2500" b="1" dirty="0" err="1" smtClean="0">
                <a:latin typeface="Calibri"/>
                <a:cs typeface="Calibri"/>
              </a:rPr>
              <a:t>learned</a:t>
            </a:r>
            <a:r>
              <a:rPr lang="de-DE" sz="2500" b="1" dirty="0" smtClean="0">
                <a:latin typeface="Calibri"/>
                <a:cs typeface="Calibri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Preprocessing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r>
              <a:rPr lang="de-DE" sz="1800" dirty="0" smtClean="0">
                <a:latin typeface="Calibri"/>
                <a:cs typeface="Calibri"/>
              </a:rPr>
              <a:t>, but also time-</a:t>
            </a:r>
            <a:r>
              <a:rPr lang="de-DE" sz="1800" dirty="0" err="1" smtClean="0">
                <a:latin typeface="Calibri"/>
                <a:cs typeface="Calibri"/>
              </a:rPr>
              <a:t>consuming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smtClean="0">
                <a:latin typeface="Calibri"/>
                <a:cs typeface="Calibri"/>
              </a:rPr>
              <a:t>Feature </a:t>
            </a:r>
            <a:r>
              <a:rPr lang="de-DE" sz="1800" b="1" dirty="0" err="1" smtClean="0">
                <a:latin typeface="Calibri"/>
                <a:cs typeface="Calibri"/>
              </a:rPr>
              <a:t>Selection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is</a:t>
            </a:r>
            <a:r>
              <a:rPr lang="de-DE" sz="1800" dirty="0" smtClean="0">
                <a:latin typeface="Calibri"/>
                <a:cs typeface="Calibri"/>
              </a:rPr>
              <a:t> (</a:t>
            </a:r>
            <a:r>
              <a:rPr lang="de-DE" sz="1800" dirty="0" err="1" smtClean="0">
                <a:latin typeface="Calibri"/>
                <a:cs typeface="Calibri"/>
              </a:rPr>
              <a:t>even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more</a:t>
            </a:r>
            <a:r>
              <a:rPr lang="de-DE" sz="1800" dirty="0">
                <a:latin typeface="Calibri"/>
                <a:cs typeface="Calibri"/>
              </a:rPr>
              <a:t>)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important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>
                <a:latin typeface="Calibri"/>
                <a:cs typeface="Calibri"/>
              </a:rPr>
              <a:t>Information </a:t>
            </a:r>
            <a:r>
              <a:rPr lang="de-DE" sz="1800" b="1" dirty="0" err="1">
                <a:latin typeface="Calibri"/>
                <a:cs typeface="Calibri"/>
              </a:rPr>
              <a:t>theoretical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features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work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better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TFIDF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Micro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average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higher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than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macro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Good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but </a:t>
            </a:r>
            <a:r>
              <a:rPr lang="de-DE" sz="1800" dirty="0">
                <a:latin typeface="Calibri"/>
                <a:cs typeface="Calibri"/>
              </a:rPr>
              <a:t>not </a:t>
            </a:r>
            <a:r>
              <a:rPr lang="de-DE" sz="1800" dirty="0" err="1">
                <a:latin typeface="Calibri"/>
                <a:cs typeface="Calibri"/>
              </a:rPr>
              <a:t>for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infrequent</a:t>
            </a:r>
            <a:r>
              <a:rPr lang="de-DE" sz="1800" dirty="0" smtClean="0">
                <a:latin typeface="Calibri"/>
                <a:cs typeface="Calibri"/>
              </a:rPr>
              <a:t> tags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Unbalanced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data</a:t>
            </a:r>
            <a:endParaRPr lang="de-DE" sz="1800" dirty="0" smtClean="0">
              <a:latin typeface="Calibri"/>
              <a:cs typeface="Calibri"/>
            </a:endParaRPr>
          </a:p>
          <a:p>
            <a:pPr lvl="1">
              <a:lnSpc>
                <a:spcPct val="130000"/>
              </a:lnSpc>
            </a:pP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Ø"/>
            </a:pPr>
            <a:r>
              <a:rPr lang="de-DE" sz="1800" dirty="0" err="1" smtClean="0">
                <a:latin typeface="Calibri"/>
                <a:cs typeface="Calibri"/>
              </a:rPr>
              <a:t>Use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BaggingClassifier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with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several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estimators</a:t>
            </a:r>
            <a:r>
              <a:rPr lang="de-DE" sz="1800" dirty="0" smtClean="0">
                <a:latin typeface="Calibri"/>
                <a:cs typeface="Calibri"/>
              </a:rPr>
              <a:t> on </a:t>
            </a:r>
            <a:r>
              <a:rPr lang="de-DE" sz="1800" dirty="0" err="1" smtClean="0">
                <a:latin typeface="Calibri"/>
                <a:cs typeface="Calibri"/>
              </a:rPr>
              <a:t>random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subsets</a:t>
            </a:r>
            <a:endParaRPr lang="de-DE" sz="1800" dirty="0">
              <a:latin typeface="Calibri"/>
              <a:cs typeface="Calibri"/>
            </a:endParaRPr>
          </a:p>
          <a:p>
            <a:pPr marL="1200150" lvl="2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Aggregate individual </a:t>
            </a:r>
            <a:r>
              <a:rPr lang="de-DE" sz="1800" dirty="0" err="1" smtClean="0">
                <a:latin typeface="Calibri"/>
                <a:cs typeface="Calibri"/>
              </a:rPr>
              <a:t>predictions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form final </a:t>
            </a:r>
            <a:r>
              <a:rPr lang="de-DE" sz="1800" dirty="0" err="1" smtClean="0">
                <a:latin typeface="Calibri"/>
                <a:cs typeface="Calibri"/>
              </a:rPr>
              <a:t>prediction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Conclusion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340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500" b="1" dirty="0" err="1">
                <a:latin typeface="Calibri"/>
                <a:cs typeface="Calibri"/>
              </a:rPr>
              <a:t>Did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something</a:t>
            </a:r>
            <a:r>
              <a:rPr lang="de-DE" sz="2500" b="1" dirty="0">
                <a:latin typeface="Calibri"/>
                <a:cs typeface="Calibri"/>
              </a:rPr>
              <a:t> </a:t>
            </a:r>
            <a:r>
              <a:rPr lang="de-DE" sz="2500" b="1" dirty="0" err="1">
                <a:latin typeface="Calibri"/>
                <a:cs typeface="Calibri"/>
              </a:rPr>
              <a:t>unexpected</a:t>
            </a:r>
            <a:r>
              <a:rPr lang="de-DE" sz="2500" b="1" dirty="0">
                <a:latin typeface="Calibri"/>
                <a:cs typeface="Calibri"/>
              </a:rPr>
              <a:t> happen?</a:t>
            </a:r>
            <a:endParaRPr lang="de-DE" sz="25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Running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soon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out </a:t>
            </a:r>
            <a:r>
              <a:rPr lang="de-DE" sz="1800" b="1" dirty="0" err="1" smtClean="0">
                <a:latin typeface="Calibri"/>
                <a:cs typeface="Calibri"/>
              </a:rPr>
              <a:t>of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memory</a:t>
            </a:r>
            <a:endParaRPr lang="de-DE" sz="1800" b="1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32 GB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RAM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endParaRPr lang="de-DE" sz="1800" dirty="0">
              <a:latin typeface="Calibri"/>
              <a:cs typeface="Calibri"/>
              <a:sym typeface="Wingdings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Especially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when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using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multi-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threaded</a:t>
            </a:r>
            <a:r>
              <a:rPr lang="de-DE" sz="1800" b="1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GridSearch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25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Very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b="1" dirty="0" smtClean="0">
                <a:latin typeface="Calibri"/>
                <a:cs typeface="Calibri"/>
              </a:rPr>
              <a:t>time-intensive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compute</a:t>
            </a:r>
            <a:endParaRPr lang="de-DE" sz="1800" dirty="0" smtClean="0">
              <a:latin typeface="Calibri"/>
              <a:cs typeface="Calibri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8 Cores not </a:t>
            </a:r>
            <a:r>
              <a:rPr lang="de-DE" sz="1800" dirty="0" err="1" smtClean="0">
                <a:latin typeface="Calibri"/>
                <a:cs typeface="Calibri"/>
              </a:rPr>
              <a:t>enough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to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terminate</a:t>
            </a:r>
            <a:r>
              <a:rPr lang="de-DE" sz="1800" dirty="0" smtClean="0">
                <a:latin typeface="Calibri"/>
                <a:cs typeface="Calibri"/>
              </a:rPr>
              <a:t> in </a:t>
            </a:r>
            <a:r>
              <a:rPr lang="de-DE" sz="1800" dirty="0" err="1" smtClean="0">
                <a:latin typeface="Calibri"/>
                <a:cs typeface="Calibri"/>
              </a:rPr>
              <a:t>decent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amount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of</a:t>
            </a:r>
            <a:r>
              <a:rPr lang="de-DE" sz="1800" dirty="0" smtClean="0">
                <a:latin typeface="Calibri"/>
                <a:cs typeface="Calibri"/>
              </a:rPr>
              <a:t> time</a:t>
            </a:r>
          </a:p>
          <a:p>
            <a:pPr marL="742950" lvl="1" indent="-285750">
              <a:lnSpc>
                <a:spcPct val="13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de-DE" sz="1800" dirty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E</a:t>
            </a:r>
            <a:r>
              <a:rPr lang="de-DE" sz="1800" dirty="0" err="1" smtClean="0">
                <a:latin typeface="Calibri"/>
                <a:cs typeface="Calibri"/>
              </a:rPr>
              <a:t>specially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when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grid-searching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for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best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hyperparameters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72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4501" y="5134946"/>
            <a:ext cx="821945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4107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adjacent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occurences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721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5461000" y="4335466"/>
            <a:ext cx="2557110" cy="13572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Removed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~50%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 </a:t>
            </a:r>
            <a:r>
              <a:rPr lang="en-US" sz="1800" b="1" dirty="0">
                <a:latin typeface="Calibri"/>
                <a:cs typeface="Calibri"/>
              </a:rPr>
              <a:t>assignments:</a:t>
            </a:r>
            <a:r>
              <a:rPr lang="en-US" sz="1800" dirty="0">
                <a:latin typeface="Calibri"/>
                <a:cs typeface="Calibri"/>
              </a:rPr>
              <a:t> ~6%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Posts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~2</a:t>
            </a:r>
            <a:r>
              <a:rPr lang="en-US" sz="1800" dirty="0" smtClean="0">
                <a:latin typeface="Calibri"/>
                <a:cs typeface="Calibri"/>
              </a:rPr>
              <a:t>%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61797"/>
              </p:ext>
            </p:extLst>
          </p:nvPr>
        </p:nvGraphicFramePr>
        <p:xfrm>
          <a:off x="6337300" y="51699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699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</a:t>
            </a:r>
            <a:r>
              <a:rPr lang="en-US" sz="1800" dirty="0" smtClean="0">
                <a:latin typeface="Calibri"/>
                <a:cs typeface="Calibri"/>
              </a:rPr>
              <a:t>se </a:t>
            </a:r>
            <a:r>
              <a:rPr lang="en-US" sz="1800" b="1" dirty="0">
                <a:latin typeface="Calibri"/>
                <a:cs typeface="Calibri"/>
              </a:rPr>
              <a:t>TF-</a:t>
            </a:r>
            <a:r>
              <a:rPr lang="en-US" sz="1800" b="1" dirty="0" smtClean="0">
                <a:latin typeface="Calibri"/>
                <a:cs typeface="Calibri"/>
              </a:rPr>
              <a:t>IDF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as </a:t>
            </a:r>
            <a:r>
              <a:rPr lang="en-US" sz="1800" b="1" dirty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72992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69231" y="53975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Macintosh PowerPoint</Application>
  <PresentationFormat>Bildschirmpräsentation (4:3)</PresentationFormat>
  <Paragraphs>188</Paragraphs>
  <Slides>15</Slides>
  <Notes>10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7" baseType="lpstr">
      <vt:lpstr>Standarddesign</vt:lpstr>
      <vt:lpstr>Formel</vt:lpstr>
      <vt:lpstr>PowerPoint-Präsentation</vt:lpstr>
      <vt:lpstr>Recap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tug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Michael</cp:lastModifiedBy>
  <cp:revision>732</cp:revision>
  <dcterms:created xsi:type="dcterms:W3CDTF">2005-10-19T08:19:59Z</dcterms:created>
  <dcterms:modified xsi:type="dcterms:W3CDTF">2016-06-22T08:21:04Z</dcterms:modified>
</cp:coreProperties>
</file>